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Arial Narrow"/>
      <p:regular r:id="rId18"/>
      <p:bold r:id="rId19"/>
      <p:italic r:id="rId20"/>
      <p:boldItalic r:id="rId21"/>
    </p:embeddedFon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gmLnJERxtv412vIWTgDc4iVjd8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italic.fntdata"/><Relationship Id="rId22" Type="http://schemas.openxmlformats.org/officeDocument/2006/relationships/font" Target="fonts/CenturyGothic-regular.fntdata"/><Relationship Id="rId21" Type="http://schemas.openxmlformats.org/officeDocument/2006/relationships/font" Target="fonts/ArialNarrow-boldItalic.fntdata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customschemas.google.com/relationships/presentationmetadata" Target="metadata"/><Relationship Id="rId25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ArialNarrow-bold.fntdata"/><Relationship Id="rId18" Type="http://schemas.openxmlformats.org/officeDocument/2006/relationships/font" Target="fonts/ArialNarrow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7" name="Google Shape;1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34" name="Google Shape;3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8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" type="body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2" type="body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" type="body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2" type="body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/>
          <p:nvPr>
            <p:ph idx="2" type="pic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3"/>
          <p:cNvSpPr txBox="1"/>
          <p:nvPr>
            <p:ph idx="1" type="body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2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4"/>
          <p:cNvSpPr txBox="1"/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/>
          <p:nvPr>
            <p:ph idx="2" type="pic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24"/>
          <p:cNvSpPr txBox="1"/>
          <p:nvPr>
            <p:ph idx="1" type="body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9" name="Google Shape;79;p2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83" name="Google Shape;83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5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5"/>
          <p:cNvSpPr txBox="1"/>
          <p:nvPr>
            <p:ph idx="1" type="body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25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5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5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90" name="Google Shape;9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6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6"/>
          <p:cNvSpPr txBox="1"/>
          <p:nvPr>
            <p:ph idx="1" type="body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26"/>
          <p:cNvSpPr txBox="1"/>
          <p:nvPr>
            <p:ph idx="2" type="body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4" name="Google Shape;94;p26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6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97" name="Google Shape;97;p26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lang="en-IN" sz="80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8" name="Google Shape;98;p26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lang="en-IN" sz="80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00" name="Google Shape;100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7"/>
          <p:cNvSpPr txBox="1"/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9" name="Google Shape;109;p28"/>
          <p:cNvSpPr txBox="1"/>
          <p:nvPr>
            <p:ph idx="2" type="body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28"/>
          <p:cNvSpPr txBox="1"/>
          <p:nvPr>
            <p:ph idx="3" type="body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1" name="Google Shape;111;p28"/>
          <p:cNvSpPr txBox="1"/>
          <p:nvPr>
            <p:ph idx="4" type="body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2" name="Google Shape;112;p28"/>
          <p:cNvSpPr txBox="1"/>
          <p:nvPr>
            <p:ph idx="5" type="body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28"/>
          <p:cNvSpPr txBox="1"/>
          <p:nvPr>
            <p:ph idx="6" type="body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4" name="Google Shape;114;p2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9"/>
          <p:cNvSpPr txBox="1"/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9"/>
          <p:cNvSpPr txBox="1"/>
          <p:nvPr>
            <p:ph idx="1" type="body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29"/>
          <p:cNvSpPr/>
          <p:nvPr>
            <p:ph idx="2" type="pic"/>
          </p:nvPr>
        </p:nvSpPr>
        <p:spPr>
          <a:xfrm>
            <a:off x="688618" y="2362200"/>
            <a:ext cx="3451582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1" name="Google Shape;121;p29"/>
          <p:cNvSpPr txBox="1"/>
          <p:nvPr>
            <p:ph idx="3" type="body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2" name="Google Shape;122;p29"/>
          <p:cNvSpPr txBox="1"/>
          <p:nvPr>
            <p:ph idx="4" type="body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3" name="Google Shape;123;p29"/>
          <p:cNvSpPr/>
          <p:nvPr>
            <p:ph idx="5" type="pic"/>
          </p:nvPr>
        </p:nvSpPr>
        <p:spPr>
          <a:xfrm>
            <a:off x="4374263" y="2362200"/>
            <a:ext cx="3448936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4" name="Google Shape;124;p29"/>
          <p:cNvSpPr txBox="1"/>
          <p:nvPr>
            <p:ph idx="6" type="body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5" name="Google Shape;125;p29"/>
          <p:cNvSpPr txBox="1"/>
          <p:nvPr>
            <p:ph idx="7" type="body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29"/>
          <p:cNvSpPr/>
          <p:nvPr>
            <p:ph idx="8" type="pic"/>
          </p:nvPr>
        </p:nvSpPr>
        <p:spPr>
          <a:xfrm>
            <a:off x="8049855" y="2362200"/>
            <a:ext cx="3447878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7" name="Google Shape;127;p29"/>
          <p:cNvSpPr txBox="1"/>
          <p:nvPr>
            <p:ph idx="9" type="body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8" name="Google Shape;128;p2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0"/>
          <p:cNvSpPr txBox="1"/>
          <p:nvPr>
            <p:ph idx="1" type="body"/>
          </p:nvPr>
        </p:nvSpPr>
        <p:spPr>
          <a:xfrm rot="5400000">
            <a:off x="4083938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3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8" name="Google Shape;138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1"/>
          <p:cNvSpPr txBox="1"/>
          <p:nvPr>
            <p:ph type="title"/>
          </p:nvPr>
        </p:nvSpPr>
        <p:spPr>
          <a:xfrm rot="5400000">
            <a:off x="8525934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1"/>
          <p:cNvSpPr txBox="1"/>
          <p:nvPr>
            <p:ph idx="1" type="body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31"/>
          <p:cNvSpPr txBox="1"/>
          <p:nvPr>
            <p:ph idx="10" type="dt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1"/>
          <p:cNvSpPr txBox="1"/>
          <p:nvPr>
            <p:ph idx="11" type="ftr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1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10" name="Google Shape;10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4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outu.be/ENl72eTVLfo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/>
          <p:nvPr/>
        </p:nvSpPr>
        <p:spPr>
          <a:xfrm>
            <a:off x="0" y="0"/>
            <a:ext cx="12192000" cy="6858002"/>
          </a:xfrm>
          <a:prstGeom prst="rect">
            <a:avLst/>
          </a:prstGeom>
          <a:gradFill>
            <a:gsLst>
              <a:gs pos="0">
                <a:schemeClr val="lt1"/>
              </a:gs>
              <a:gs pos="50000">
                <a:srgbClr val="FAFAFA"/>
              </a:gs>
              <a:gs pos="100000">
                <a:srgbClr val="CECEC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1"/>
          <p:cNvSpPr txBox="1"/>
          <p:nvPr>
            <p:ph type="ctrTitle"/>
          </p:nvPr>
        </p:nvSpPr>
        <p:spPr>
          <a:xfrm>
            <a:off x="792483" y="821265"/>
            <a:ext cx="6098705" cy="52221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lgerian"/>
              <a:buNone/>
            </a:pPr>
            <a:r>
              <a:rPr lang="en-IN" sz="5400">
                <a:latin typeface="Algerian"/>
                <a:ea typeface="Algerian"/>
                <a:cs typeface="Algerian"/>
                <a:sym typeface="Algerian"/>
              </a:rPr>
              <a:t>INTRODUCTION </a:t>
            </a:r>
            <a:br>
              <a:rPr lang="en-IN" sz="5400">
                <a:latin typeface="Algerian"/>
                <a:ea typeface="Algerian"/>
                <a:cs typeface="Algerian"/>
                <a:sym typeface="Algerian"/>
              </a:rPr>
            </a:br>
            <a:r>
              <a:rPr lang="en-IN" sz="5400">
                <a:latin typeface="Algerian"/>
                <a:ea typeface="Algerian"/>
                <a:cs typeface="Algerian"/>
                <a:sym typeface="Algerian"/>
              </a:rPr>
              <a:t>TO </a:t>
            </a:r>
            <a:br>
              <a:rPr lang="en-IN" sz="5400">
                <a:latin typeface="Algerian"/>
                <a:ea typeface="Algerian"/>
                <a:cs typeface="Algerian"/>
                <a:sym typeface="Algerian"/>
              </a:rPr>
            </a:br>
            <a:r>
              <a:rPr lang="en-IN" sz="5400">
                <a:latin typeface="Algerian"/>
                <a:ea typeface="Algerian"/>
                <a:cs typeface="Algerian"/>
                <a:sym typeface="Algerian"/>
              </a:rPr>
              <a:t>BUSINESS </a:t>
            </a:r>
            <a:br>
              <a:rPr lang="en-IN" sz="5400">
                <a:latin typeface="Algerian"/>
                <a:ea typeface="Algerian"/>
                <a:cs typeface="Algerian"/>
                <a:sym typeface="Algerian"/>
              </a:rPr>
            </a:br>
            <a:r>
              <a:rPr lang="en-IN" sz="5400">
                <a:latin typeface="Algerian"/>
                <a:ea typeface="Algerian"/>
                <a:cs typeface="Algerian"/>
                <a:sym typeface="Algerian"/>
              </a:rPr>
              <a:t>ORGANIZATION </a:t>
            </a:r>
            <a:endParaRPr sz="5400">
              <a:latin typeface="Algerian"/>
              <a:ea typeface="Algerian"/>
              <a:cs typeface="Algerian"/>
              <a:sym typeface="Algerian"/>
            </a:endParaRPr>
          </a:p>
        </p:txBody>
      </p:sp>
      <p:cxnSp>
        <p:nvCxnSpPr>
          <p:cNvPr id="150" name="Google Shape;150;p1"/>
          <p:cNvCxnSpPr/>
          <p:nvPr/>
        </p:nvCxnSpPr>
        <p:spPr>
          <a:xfrm>
            <a:off x="7397108" y="1923563"/>
            <a:ext cx="0" cy="3017520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1" name="Google Shape;151;p1"/>
          <p:cNvSpPr txBox="1"/>
          <p:nvPr>
            <p:ph idx="1" type="subTitle"/>
          </p:nvPr>
        </p:nvSpPr>
        <p:spPr>
          <a:xfrm>
            <a:off x="7903027" y="821265"/>
            <a:ext cx="3790989" cy="52221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</a:pPr>
            <a:r>
              <a:rPr lang="en-IN" sz="6200">
                <a:latin typeface="Algerian"/>
                <a:ea typeface="Algerian"/>
                <a:cs typeface="Algerian"/>
                <a:sym typeface="Algerian"/>
              </a:rPr>
              <a:t>Chapter</a:t>
            </a:r>
            <a:r>
              <a:rPr lang="en-IN" sz="6200"/>
              <a:t> </a:t>
            </a:r>
            <a:r>
              <a:rPr lang="en-IN" sz="6200">
                <a:latin typeface="Algerian"/>
                <a:ea typeface="Algerian"/>
                <a:cs typeface="Algerian"/>
                <a:sym typeface="Algerian"/>
              </a:rPr>
              <a:t>4 </a:t>
            </a:r>
            <a:endParaRPr sz="6200">
              <a:latin typeface="Algerian"/>
              <a:ea typeface="Algerian"/>
              <a:cs typeface="Algerian"/>
              <a:sym typeface="Algerian"/>
            </a:endParaRPr>
          </a:p>
        </p:txBody>
      </p:sp>
      <p:pic>
        <p:nvPicPr>
          <p:cNvPr id="152" name="Google Shape;152;p1"/>
          <p:cNvPicPr preferRelativeResize="0"/>
          <p:nvPr/>
        </p:nvPicPr>
        <p:blipFill rotWithShape="1">
          <a:blip r:embed="rId3">
            <a:alphaModFix/>
          </a:blip>
          <a:srcRect b="0" l="0" r="0" t="-534"/>
          <a:stretch/>
        </p:blipFill>
        <p:spPr>
          <a:xfrm rot="-5400000">
            <a:off x="7545075" y="2187578"/>
            <a:ext cx="6857999" cy="248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lt1"/>
              </a:gs>
              <a:gs pos="50000">
                <a:srgbClr val="FAFAFA"/>
              </a:gs>
              <a:gs pos="100000">
                <a:srgbClr val="CECEC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2"/>
          <p:cNvSpPr/>
          <p:nvPr/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635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9" name="Google Shape;159;p2"/>
          <p:cNvPicPr preferRelativeResize="0"/>
          <p:nvPr/>
        </p:nvPicPr>
        <p:blipFill rotWithShape="1">
          <a:blip r:embed="rId3">
            <a:alphaModFix/>
          </a:blip>
          <a:srcRect b="0" l="0" r="0" t="-534"/>
          <a:stretch/>
        </p:blipFill>
        <p:spPr>
          <a:xfrm rot="-5400000">
            <a:off x="-1265719" y="2187575"/>
            <a:ext cx="6857999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"/>
          <p:cNvSpPr txBox="1"/>
          <p:nvPr>
            <p:ph type="title"/>
          </p:nvPr>
        </p:nvSpPr>
        <p:spPr>
          <a:xfrm>
            <a:off x="4090507" y="764373"/>
            <a:ext cx="7434070" cy="1474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/>
              <a:t>MEANING OF BUSINESS ORGANIZATION </a:t>
            </a:r>
            <a:endParaRPr/>
          </a:p>
        </p:txBody>
      </p:sp>
      <p:sp>
        <p:nvSpPr>
          <p:cNvPr id="161" name="Google Shape;161;p2"/>
          <p:cNvSpPr txBox="1"/>
          <p:nvPr>
            <p:ph idx="1" type="body"/>
          </p:nvPr>
        </p:nvSpPr>
        <p:spPr>
          <a:xfrm>
            <a:off x="4090507" y="2628900"/>
            <a:ext cx="7454077" cy="3900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IN" sz="4000"/>
              <a:t>Business organization is an economic organization .</a:t>
            </a:r>
            <a:endParaRPr/>
          </a:p>
          <a:p>
            <a:pPr indent="-254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IN" sz="4000"/>
              <a:t>It is a harmonious adjustment a specialized parts for accomplishment of same common purpose 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2000">
              <a:srgbClr val="FAFAFA"/>
            </a:gs>
            <a:gs pos="31000">
              <a:srgbClr val="CECECE"/>
            </a:gs>
            <a:gs pos="100000">
              <a:srgbClr val="CECECE"/>
            </a:gs>
          </a:gsLst>
          <a:lin ang="5400000" scaled="0"/>
        </a:gra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"/>
          <p:cNvSpPr/>
          <p:nvPr/>
        </p:nvSpPr>
        <p:spPr>
          <a:xfrm flipH="1">
            <a:off x="4080190" y="4620954"/>
            <a:ext cx="1949940" cy="855694"/>
          </a:xfrm>
          <a:prstGeom prst="parallelogram">
            <a:avLst>
              <a:gd fmla="val 58895" name="adj"/>
            </a:avLst>
          </a:prstGeom>
          <a:gradFill>
            <a:gsLst>
              <a:gs pos="0">
                <a:srgbClr val="000000"/>
              </a:gs>
              <a:gs pos="43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3"/>
          <p:cNvSpPr/>
          <p:nvPr/>
        </p:nvSpPr>
        <p:spPr>
          <a:xfrm>
            <a:off x="4459936" y="3215682"/>
            <a:ext cx="1371600" cy="2834640"/>
          </a:xfrm>
          <a:prstGeom prst="rect">
            <a:avLst/>
          </a:prstGeom>
          <a:gradFill>
            <a:gsLst>
              <a:gs pos="0">
                <a:srgbClr val="00EA75"/>
              </a:gs>
              <a:gs pos="43000">
                <a:srgbClr val="00EA75"/>
              </a:gs>
              <a:gs pos="100000">
                <a:srgbClr val="339966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3"/>
          <p:cNvSpPr/>
          <p:nvPr/>
        </p:nvSpPr>
        <p:spPr>
          <a:xfrm flipH="1">
            <a:off x="6031592" y="3782063"/>
            <a:ext cx="1949940" cy="855694"/>
          </a:xfrm>
          <a:prstGeom prst="parallelogram">
            <a:avLst>
              <a:gd fmla="val 58895" name="adj"/>
            </a:avLst>
          </a:prstGeom>
          <a:gradFill>
            <a:gsLst>
              <a:gs pos="0">
                <a:srgbClr val="000000"/>
              </a:gs>
              <a:gs pos="43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3"/>
          <p:cNvSpPr/>
          <p:nvPr/>
        </p:nvSpPr>
        <p:spPr>
          <a:xfrm>
            <a:off x="6511811" y="2454812"/>
            <a:ext cx="1371600" cy="2834640"/>
          </a:xfrm>
          <a:prstGeom prst="rect">
            <a:avLst/>
          </a:prstGeom>
          <a:gradFill>
            <a:gsLst>
              <a:gs pos="0">
                <a:srgbClr val="0099FF"/>
              </a:gs>
              <a:gs pos="43000">
                <a:srgbClr val="0099FF"/>
              </a:gs>
              <a:gs pos="100000">
                <a:srgbClr val="0000CC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3"/>
          <p:cNvSpPr/>
          <p:nvPr/>
        </p:nvSpPr>
        <p:spPr>
          <a:xfrm flipH="1">
            <a:off x="8229083" y="2932200"/>
            <a:ext cx="1949940" cy="855694"/>
          </a:xfrm>
          <a:prstGeom prst="parallelogram">
            <a:avLst>
              <a:gd fmla="val 58895" name="adj"/>
            </a:avLst>
          </a:prstGeom>
          <a:gradFill>
            <a:gsLst>
              <a:gs pos="0">
                <a:srgbClr val="000000"/>
              </a:gs>
              <a:gs pos="43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3"/>
          <p:cNvSpPr/>
          <p:nvPr/>
        </p:nvSpPr>
        <p:spPr>
          <a:xfrm>
            <a:off x="8695230" y="1604949"/>
            <a:ext cx="1371600" cy="2834640"/>
          </a:xfrm>
          <a:prstGeom prst="rect">
            <a:avLst/>
          </a:prstGeom>
          <a:gradFill>
            <a:gsLst>
              <a:gs pos="0">
                <a:srgbClr val="33CCCC"/>
              </a:gs>
              <a:gs pos="43000">
                <a:srgbClr val="33CCCC"/>
              </a:gs>
              <a:gs pos="100000">
                <a:srgbClr val="009999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3"/>
          <p:cNvSpPr/>
          <p:nvPr/>
        </p:nvSpPr>
        <p:spPr>
          <a:xfrm flipH="1">
            <a:off x="1942990" y="5104544"/>
            <a:ext cx="1949940" cy="855694"/>
          </a:xfrm>
          <a:prstGeom prst="parallelogram">
            <a:avLst>
              <a:gd fmla="val 58895" name="adj"/>
            </a:avLst>
          </a:prstGeom>
          <a:gradFill>
            <a:gsLst>
              <a:gs pos="0">
                <a:srgbClr val="000000"/>
              </a:gs>
              <a:gs pos="43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2421315" y="3756077"/>
            <a:ext cx="1371600" cy="2834640"/>
          </a:xfrm>
          <a:prstGeom prst="rect">
            <a:avLst/>
          </a:prstGeom>
          <a:gradFill>
            <a:gsLst>
              <a:gs pos="0">
                <a:srgbClr val="FFFF00"/>
              </a:gs>
              <a:gs pos="43000">
                <a:srgbClr val="FFFF00"/>
              </a:gs>
              <a:gs pos="100000">
                <a:srgbClr val="FFC000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4" name="Google Shape;174;p3"/>
          <p:cNvSpPr txBox="1"/>
          <p:nvPr/>
        </p:nvSpPr>
        <p:spPr>
          <a:xfrm>
            <a:off x="1077371" y="2145813"/>
            <a:ext cx="314949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Separate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Identity</a:t>
            </a:r>
            <a:endParaRPr/>
          </a:p>
        </p:txBody>
      </p:sp>
      <p:sp>
        <p:nvSpPr>
          <p:cNvPr id="175" name="Google Shape;175;p3"/>
          <p:cNvSpPr txBox="1"/>
          <p:nvPr/>
        </p:nvSpPr>
        <p:spPr>
          <a:xfrm>
            <a:off x="3667235" y="1641928"/>
            <a:ext cx="249890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Independent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Ownership</a:t>
            </a:r>
            <a:endParaRPr b="1" sz="44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6" name="Google Shape;176;p3"/>
          <p:cNvSpPr txBox="1"/>
          <p:nvPr/>
        </p:nvSpPr>
        <p:spPr>
          <a:xfrm>
            <a:off x="5974161" y="1164248"/>
            <a:ext cx="267470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Independent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Management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8438939" y="417090"/>
            <a:ext cx="177945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Risk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2967739" y="3645121"/>
            <a:ext cx="381000" cy="322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"/>
          <p:cNvSpPr/>
          <p:nvPr/>
        </p:nvSpPr>
        <p:spPr>
          <a:xfrm>
            <a:off x="5030875" y="3995762"/>
            <a:ext cx="381000" cy="3227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6200" kx="-1200000" rotWithShape="0" algn="bl" sy="23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/>
          <p:nvPr/>
        </p:nvSpPr>
        <p:spPr>
          <a:xfrm>
            <a:off x="5030875" y="3277191"/>
            <a:ext cx="381000" cy="322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"/>
          <p:cNvSpPr txBox="1"/>
          <p:nvPr/>
        </p:nvSpPr>
        <p:spPr>
          <a:xfrm>
            <a:off x="2980185" y="4550417"/>
            <a:ext cx="5752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/>
          </a:p>
        </p:txBody>
      </p:sp>
      <p:sp>
        <p:nvSpPr>
          <p:cNvPr id="182" name="Google Shape;182;p3"/>
          <p:cNvSpPr txBox="1"/>
          <p:nvPr/>
        </p:nvSpPr>
        <p:spPr>
          <a:xfrm>
            <a:off x="5030875" y="4297702"/>
            <a:ext cx="6573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b="1"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3" name="Google Shape;183;p3"/>
          <p:cNvSpPr/>
          <p:nvPr/>
        </p:nvSpPr>
        <p:spPr>
          <a:xfrm>
            <a:off x="6997824" y="3039617"/>
            <a:ext cx="381000" cy="3227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6200" kx="-1200000" rotWithShape="0" algn="bl" sy="23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6997824" y="2407162"/>
            <a:ext cx="381000" cy="322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"/>
          <p:cNvSpPr txBox="1"/>
          <p:nvPr/>
        </p:nvSpPr>
        <p:spPr>
          <a:xfrm>
            <a:off x="6997824" y="3338640"/>
            <a:ext cx="81247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b="1"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9294743" y="2056613"/>
            <a:ext cx="381000" cy="3227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6200" kx="-1200000" rotWithShape="0" algn="bl" sy="23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9294743" y="1479700"/>
            <a:ext cx="381000" cy="322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9300720" y="2341320"/>
            <a:ext cx="81247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b="1"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9" name="Google Shape;189;p3"/>
          <p:cNvSpPr txBox="1"/>
          <p:nvPr/>
        </p:nvSpPr>
        <p:spPr>
          <a:xfrm>
            <a:off x="7981532" y="4647077"/>
            <a:ext cx="391276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CHARACTERISTICS OF BUSINESS ORGANISATION </a:t>
            </a:r>
            <a:endParaRPr b="1"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/>
              <a:t>FORMS OF BUSINESS ORGANISATION </a:t>
            </a:r>
            <a:endParaRPr/>
          </a:p>
        </p:txBody>
      </p:sp>
      <p:grpSp>
        <p:nvGrpSpPr>
          <p:cNvPr id="195" name="Google Shape;195;p4"/>
          <p:cNvGrpSpPr/>
          <p:nvPr/>
        </p:nvGrpSpPr>
        <p:grpSpPr>
          <a:xfrm>
            <a:off x="797476" y="2395989"/>
            <a:ext cx="10597047" cy="3620183"/>
            <a:chOff x="111676" y="202064"/>
            <a:chExt cx="10597047" cy="3620183"/>
          </a:xfrm>
        </p:grpSpPr>
        <p:sp>
          <p:nvSpPr>
            <p:cNvPr id="196" name="Google Shape;196;p4"/>
            <p:cNvSpPr/>
            <p:nvPr/>
          </p:nvSpPr>
          <p:spPr>
            <a:xfrm>
              <a:off x="7526862" y="1050544"/>
              <a:ext cx="2198601" cy="4902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71538"/>
                  </a:lnTo>
                  <a:lnTo>
                    <a:pt x="120000" y="7153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7" name="Google Shape;197;p4"/>
            <p:cNvSpPr/>
            <p:nvPr/>
          </p:nvSpPr>
          <p:spPr>
            <a:xfrm>
              <a:off x="7481142" y="1050544"/>
              <a:ext cx="91440" cy="490233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8" name="Google Shape;198;p4"/>
            <p:cNvSpPr/>
            <p:nvPr/>
          </p:nvSpPr>
          <p:spPr>
            <a:xfrm>
              <a:off x="2023360" y="2428450"/>
              <a:ext cx="7702102" cy="45104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7328"/>
                  </a:lnTo>
                  <a:lnTo>
                    <a:pt x="120000" y="6732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9" name="Google Shape;199;p4"/>
            <p:cNvSpPr/>
            <p:nvPr/>
          </p:nvSpPr>
          <p:spPr>
            <a:xfrm>
              <a:off x="2023360" y="2428450"/>
              <a:ext cx="5503501" cy="45104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7328"/>
                  </a:lnTo>
                  <a:lnTo>
                    <a:pt x="120000" y="6732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0" name="Google Shape;200;p4"/>
            <p:cNvSpPr/>
            <p:nvPr/>
          </p:nvSpPr>
          <p:spPr>
            <a:xfrm>
              <a:off x="2023360" y="2428450"/>
              <a:ext cx="3304900" cy="45104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7328"/>
                  </a:lnTo>
                  <a:lnTo>
                    <a:pt x="120000" y="6732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1" name="Google Shape;201;p4"/>
            <p:cNvSpPr/>
            <p:nvPr/>
          </p:nvSpPr>
          <p:spPr>
            <a:xfrm>
              <a:off x="2023360" y="2428450"/>
              <a:ext cx="1106299" cy="45104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7328"/>
                  </a:lnTo>
                  <a:lnTo>
                    <a:pt x="120000" y="6732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2" name="Google Shape;202;p4"/>
            <p:cNvSpPr/>
            <p:nvPr/>
          </p:nvSpPr>
          <p:spPr>
            <a:xfrm>
              <a:off x="931059" y="2428450"/>
              <a:ext cx="1092301" cy="451042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7328"/>
                  </a:lnTo>
                  <a:lnTo>
                    <a:pt x="0" y="67328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3" name="Google Shape;203;p4"/>
            <p:cNvSpPr/>
            <p:nvPr/>
          </p:nvSpPr>
          <p:spPr>
            <a:xfrm>
              <a:off x="2023360" y="1050544"/>
              <a:ext cx="5503501" cy="529424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75126"/>
                  </a:lnTo>
                  <a:lnTo>
                    <a:pt x="0" y="75126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4" name="Google Shape;204;p4"/>
            <p:cNvSpPr/>
            <p:nvPr/>
          </p:nvSpPr>
          <p:spPr>
            <a:xfrm>
              <a:off x="6707479" y="202064"/>
              <a:ext cx="1638766" cy="848480"/>
            </a:xfrm>
            <a:prstGeom prst="rect">
              <a:avLst/>
            </a:prstGeom>
            <a:solidFill>
              <a:srgbClr val="DF2D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4"/>
            <p:cNvSpPr txBox="1"/>
            <p:nvPr/>
          </p:nvSpPr>
          <p:spPr>
            <a:xfrm>
              <a:off x="6707479" y="202064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Forms of Business Organisation </a:t>
              </a:r>
              <a:endParaRPr sz="1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7374870" y="927306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7374870" y="927306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43175" spcFirstLastPara="1" rIns="43175" wrap="square" tIns="1077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1203977" y="1579969"/>
              <a:ext cx="1638766" cy="848480"/>
            </a:xfrm>
            <a:prstGeom prst="rect">
              <a:avLst/>
            </a:prstGeom>
            <a:solidFill>
              <a:srgbClr val="FB80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4"/>
            <p:cNvSpPr txBox="1"/>
            <p:nvPr/>
          </p:nvSpPr>
          <p:spPr>
            <a:xfrm>
              <a:off x="1203977" y="1579969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Private Ownership and </a:t>
              </a:r>
              <a:b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Control </a:t>
              </a:r>
              <a:endParaRPr sz="1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1845230" y="2318273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4"/>
            <p:cNvSpPr txBox="1"/>
            <p:nvPr/>
          </p:nvSpPr>
          <p:spPr>
            <a:xfrm>
              <a:off x="1845230" y="2318273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111676" y="2879492"/>
              <a:ext cx="1638766" cy="8484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4"/>
            <p:cNvSpPr txBox="1"/>
            <p:nvPr/>
          </p:nvSpPr>
          <p:spPr>
            <a:xfrm>
              <a:off x="111676" y="2879492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Sole Propreitorship</a:t>
              </a:r>
              <a:endParaRPr sz="1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439429" y="3539421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4"/>
            <p:cNvSpPr txBox="1"/>
            <p:nvPr/>
          </p:nvSpPr>
          <p:spPr>
            <a:xfrm>
              <a:off x="439429" y="3539421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2310277" y="2879492"/>
              <a:ext cx="1638766" cy="848480"/>
            </a:xfrm>
            <a:prstGeom prst="rect">
              <a:avLst/>
            </a:prstGeom>
            <a:solidFill>
              <a:srgbClr val="80BB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4"/>
            <p:cNvSpPr txBox="1"/>
            <p:nvPr/>
          </p:nvSpPr>
          <p:spPr>
            <a:xfrm>
              <a:off x="2310277" y="2879492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Joint Hindu Family Firm </a:t>
              </a:r>
              <a:endParaRPr sz="1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2638030" y="3539421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4"/>
            <p:cNvSpPr txBox="1"/>
            <p:nvPr/>
          </p:nvSpPr>
          <p:spPr>
            <a:xfrm>
              <a:off x="2638030" y="3539421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4508878" y="2879492"/>
              <a:ext cx="1638766" cy="848480"/>
            </a:xfrm>
            <a:prstGeom prst="rect">
              <a:avLst/>
            </a:prstGeom>
            <a:solidFill>
              <a:srgbClr val="30C6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4"/>
            <p:cNvSpPr txBox="1"/>
            <p:nvPr/>
          </p:nvSpPr>
          <p:spPr>
            <a:xfrm>
              <a:off x="4508878" y="2879492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Partnership</a:t>
              </a: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4836631" y="3539421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4"/>
            <p:cNvSpPr txBox="1"/>
            <p:nvPr/>
          </p:nvSpPr>
          <p:spPr>
            <a:xfrm>
              <a:off x="4836631" y="3539421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6707479" y="2879492"/>
              <a:ext cx="1638766" cy="848480"/>
            </a:xfrm>
            <a:prstGeom prst="rect">
              <a:avLst/>
            </a:prstGeom>
            <a:solidFill>
              <a:srgbClr val="499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4"/>
            <p:cNvSpPr txBox="1"/>
            <p:nvPr/>
          </p:nvSpPr>
          <p:spPr>
            <a:xfrm>
              <a:off x="6707479" y="2879492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Joint Stock Company</a:t>
              </a: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7035232" y="3539421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4"/>
            <p:cNvSpPr txBox="1"/>
            <p:nvPr/>
          </p:nvSpPr>
          <p:spPr>
            <a:xfrm>
              <a:off x="7035232" y="3539421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8906080" y="2879492"/>
              <a:ext cx="1638766" cy="848480"/>
            </a:xfrm>
            <a:prstGeom prst="rect">
              <a:avLst/>
            </a:prstGeom>
            <a:solidFill>
              <a:srgbClr val="FB80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4"/>
            <p:cNvSpPr txBox="1"/>
            <p:nvPr/>
          </p:nvSpPr>
          <p:spPr>
            <a:xfrm>
              <a:off x="8906080" y="2879492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Cooperative Soceity  </a:t>
              </a: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9233833" y="3539421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4"/>
            <p:cNvSpPr txBox="1"/>
            <p:nvPr/>
          </p:nvSpPr>
          <p:spPr>
            <a:xfrm>
              <a:off x="9233833" y="3539421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6707479" y="1540778"/>
              <a:ext cx="1638766" cy="8484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4"/>
            <p:cNvSpPr txBox="1"/>
            <p:nvPr/>
          </p:nvSpPr>
          <p:spPr>
            <a:xfrm>
              <a:off x="6707479" y="1540778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Public Sector Undertaking</a:t>
              </a:r>
              <a:endParaRPr sz="1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7035232" y="2200707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4"/>
            <p:cNvSpPr txBox="1"/>
            <p:nvPr/>
          </p:nvSpPr>
          <p:spPr>
            <a:xfrm>
              <a:off x="7035232" y="2200707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8906080" y="1540778"/>
              <a:ext cx="1638766" cy="848480"/>
            </a:xfrm>
            <a:prstGeom prst="rect">
              <a:avLst/>
            </a:prstGeom>
            <a:solidFill>
              <a:srgbClr val="80BB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4"/>
            <p:cNvSpPr txBox="1"/>
            <p:nvPr/>
          </p:nvSpPr>
          <p:spPr>
            <a:xfrm>
              <a:off x="8906080" y="1540778"/>
              <a:ext cx="1638766" cy="848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72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Joint Stock Undertaking </a:t>
              </a:r>
              <a:endParaRPr sz="1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9233833" y="2200707"/>
              <a:ext cx="1474890" cy="282826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4"/>
            <p:cNvSpPr txBox="1"/>
            <p:nvPr/>
          </p:nvSpPr>
          <p:spPr>
            <a:xfrm>
              <a:off x="9233833" y="2200707"/>
              <a:ext cx="1474890" cy="282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/>
              <a:t>TYPES OF BUSINESS ORGANISATION </a:t>
            </a:r>
            <a:endParaRPr/>
          </a:p>
        </p:txBody>
      </p:sp>
      <p:grpSp>
        <p:nvGrpSpPr>
          <p:cNvPr id="245" name="Google Shape;245;p5"/>
          <p:cNvGrpSpPr/>
          <p:nvPr/>
        </p:nvGrpSpPr>
        <p:grpSpPr>
          <a:xfrm>
            <a:off x="952492" y="2196276"/>
            <a:ext cx="10486458" cy="4019609"/>
            <a:chOff x="266692" y="2351"/>
            <a:chExt cx="10486458" cy="4019609"/>
          </a:xfrm>
        </p:grpSpPr>
        <p:sp>
          <p:nvSpPr>
            <p:cNvPr id="246" name="Google Shape;246;p5"/>
            <p:cNvSpPr/>
            <p:nvPr/>
          </p:nvSpPr>
          <p:spPr>
            <a:xfrm>
              <a:off x="5319221" y="944447"/>
              <a:ext cx="4524141" cy="413691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56236"/>
                  </a:lnTo>
                  <a:lnTo>
                    <a:pt x="120000" y="5623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7" name="Google Shape;247;p5"/>
            <p:cNvSpPr/>
            <p:nvPr/>
          </p:nvSpPr>
          <p:spPr>
            <a:xfrm>
              <a:off x="5365508" y="2339425"/>
              <a:ext cx="2394891" cy="635761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78509"/>
                  </a:lnTo>
                  <a:lnTo>
                    <a:pt x="120000" y="78509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8" name="Google Shape;248;p5"/>
            <p:cNvSpPr/>
            <p:nvPr/>
          </p:nvSpPr>
          <p:spPr>
            <a:xfrm>
              <a:off x="5273501" y="2339425"/>
              <a:ext cx="91440" cy="635761"/>
            </a:xfrm>
            <a:custGeom>
              <a:rect b="b" l="l" r="r" t="t"/>
              <a:pathLst>
                <a:path extrusionOk="0" h="120000" w="120000">
                  <a:moveTo>
                    <a:pt x="120744" y="0"/>
                  </a:moveTo>
                  <a:lnTo>
                    <a:pt x="120744" y="78509"/>
                  </a:lnTo>
                  <a:lnTo>
                    <a:pt x="60000" y="78509"/>
                  </a:ln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9" name="Google Shape;249;p5"/>
            <p:cNvSpPr/>
            <p:nvPr/>
          </p:nvSpPr>
          <p:spPr>
            <a:xfrm>
              <a:off x="2878042" y="2339425"/>
              <a:ext cx="2487466" cy="635761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78509"/>
                  </a:lnTo>
                  <a:lnTo>
                    <a:pt x="0" y="78509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0" name="Google Shape;250;p5"/>
            <p:cNvSpPr/>
            <p:nvPr/>
          </p:nvSpPr>
          <p:spPr>
            <a:xfrm>
              <a:off x="5273501" y="944447"/>
              <a:ext cx="91440" cy="452882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61754"/>
                  </a:lnTo>
                  <a:lnTo>
                    <a:pt x="120744" y="61754"/>
                  </a:lnTo>
                  <a:lnTo>
                    <a:pt x="120744" y="120000"/>
                  </a:lnTo>
                </a:path>
              </a:pathLst>
            </a:custGeom>
            <a:noFill/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1" name="Google Shape;251;p5"/>
            <p:cNvSpPr/>
            <p:nvPr/>
          </p:nvSpPr>
          <p:spPr>
            <a:xfrm>
              <a:off x="1176481" y="944447"/>
              <a:ext cx="4142740" cy="426757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58188"/>
                  </a:lnTo>
                  <a:lnTo>
                    <a:pt x="0" y="58188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2" name="Google Shape;252;p5"/>
            <p:cNvSpPr/>
            <p:nvPr/>
          </p:nvSpPr>
          <p:spPr>
            <a:xfrm>
              <a:off x="4409433" y="2351"/>
              <a:ext cx="1819576" cy="942095"/>
            </a:xfrm>
            <a:prstGeom prst="rect">
              <a:avLst/>
            </a:prstGeom>
            <a:solidFill>
              <a:srgbClr val="DF2D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4409433" y="2351"/>
              <a:ext cx="1819576" cy="9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29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Types of Business Organisation </a:t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4877484" y="865720"/>
              <a:ext cx="1637618" cy="31403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5"/>
            <p:cNvSpPr txBox="1"/>
            <p:nvPr/>
          </p:nvSpPr>
          <p:spPr>
            <a:xfrm>
              <a:off x="4877484" y="865720"/>
              <a:ext cx="1637618" cy="31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45700" spcFirstLastPara="1" rIns="45700" wrap="square" tIns="114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266692" y="1371205"/>
              <a:ext cx="1819576" cy="942095"/>
            </a:xfrm>
            <a:prstGeom prst="rect">
              <a:avLst/>
            </a:prstGeom>
            <a:solidFill>
              <a:srgbClr val="FB80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5"/>
            <p:cNvSpPr txBox="1"/>
            <p:nvPr/>
          </p:nvSpPr>
          <p:spPr>
            <a:xfrm>
              <a:off x="266692" y="1371205"/>
              <a:ext cx="1819576" cy="9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29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Private Ownership and </a:t>
              </a:r>
              <a:b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Control </a:t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331089" y="2221511"/>
              <a:ext cx="1637618" cy="31403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5"/>
            <p:cNvSpPr txBox="1"/>
            <p:nvPr/>
          </p:nvSpPr>
          <p:spPr>
            <a:xfrm>
              <a:off x="331089" y="2221511"/>
              <a:ext cx="1637618" cy="31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27925" spcFirstLastPara="1" rIns="27925" wrap="square" tIns="697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1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 State Participation</a:t>
              </a:r>
              <a:endParaRPr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4455720" y="1397330"/>
              <a:ext cx="1819576" cy="94209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5"/>
            <p:cNvSpPr txBox="1"/>
            <p:nvPr/>
          </p:nvSpPr>
          <p:spPr>
            <a:xfrm>
              <a:off x="4455720" y="1397330"/>
              <a:ext cx="1819576" cy="9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29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Public Sector Undertaking</a:t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4402746" y="2221511"/>
              <a:ext cx="2131753" cy="31403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5"/>
            <p:cNvSpPr txBox="1"/>
            <p:nvPr/>
          </p:nvSpPr>
          <p:spPr>
            <a:xfrm>
              <a:off x="4402746" y="2221511"/>
              <a:ext cx="2131753" cy="31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State Ownership &amp; Control</a:t>
              </a:r>
              <a:endParaRPr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1968254" y="2975187"/>
              <a:ext cx="1819576" cy="942095"/>
            </a:xfrm>
            <a:prstGeom prst="rect">
              <a:avLst/>
            </a:prstGeom>
            <a:solidFill>
              <a:srgbClr val="80BB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5"/>
            <p:cNvSpPr txBox="1"/>
            <p:nvPr/>
          </p:nvSpPr>
          <p:spPr>
            <a:xfrm>
              <a:off x="1968254" y="2975187"/>
              <a:ext cx="1819576" cy="9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29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Departmental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Undertaking </a:t>
              </a: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2332169" y="3707929"/>
              <a:ext cx="1637618" cy="31403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5"/>
            <p:cNvSpPr txBox="1"/>
            <p:nvPr/>
          </p:nvSpPr>
          <p:spPr>
            <a:xfrm>
              <a:off x="2332169" y="3707929"/>
              <a:ext cx="1637618" cy="31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50800" spcFirstLastPara="1" rIns="50800" wrap="square" tIns="127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4409433" y="2975187"/>
              <a:ext cx="1819576" cy="942095"/>
            </a:xfrm>
            <a:prstGeom prst="rect">
              <a:avLst/>
            </a:prstGeom>
            <a:solidFill>
              <a:srgbClr val="30C6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5"/>
            <p:cNvSpPr txBox="1"/>
            <p:nvPr/>
          </p:nvSpPr>
          <p:spPr>
            <a:xfrm>
              <a:off x="4409433" y="2975187"/>
              <a:ext cx="1819576" cy="9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29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Government Companies </a:t>
              </a: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4773348" y="3707929"/>
              <a:ext cx="1637618" cy="31403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"/>
            <p:cNvSpPr txBox="1"/>
            <p:nvPr/>
          </p:nvSpPr>
          <p:spPr>
            <a:xfrm>
              <a:off x="4773348" y="3707929"/>
              <a:ext cx="1637618" cy="31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50800" spcFirstLastPara="1" rIns="50800" wrap="square" tIns="127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6850611" y="2975187"/>
              <a:ext cx="1819576" cy="942095"/>
            </a:xfrm>
            <a:prstGeom prst="rect">
              <a:avLst/>
            </a:prstGeom>
            <a:solidFill>
              <a:srgbClr val="499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5"/>
            <p:cNvSpPr txBox="1"/>
            <p:nvPr/>
          </p:nvSpPr>
          <p:spPr>
            <a:xfrm>
              <a:off x="6850611" y="2975187"/>
              <a:ext cx="1819576" cy="9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29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Public Coporations</a:t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7214527" y="3707929"/>
              <a:ext cx="1637618" cy="31403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5"/>
            <p:cNvSpPr txBox="1"/>
            <p:nvPr/>
          </p:nvSpPr>
          <p:spPr>
            <a:xfrm>
              <a:off x="7214527" y="3707929"/>
              <a:ext cx="1637618" cy="31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50800" spcFirstLastPara="1" rIns="50800" wrap="square" tIns="127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8933574" y="1358138"/>
              <a:ext cx="1819576" cy="942095"/>
            </a:xfrm>
            <a:prstGeom prst="rect">
              <a:avLst/>
            </a:prstGeom>
            <a:solidFill>
              <a:srgbClr val="FB80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5"/>
            <p:cNvSpPr txBox="1"/>
            <p:nvPr/>
          </p:nvSpPr>
          <p:spPr>
            <a:xfrm>
              <a:off x="8933574" y="1358138"/>
              <a:ext cx="1819576" cy="9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29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Joint Stock Undertaking </a:t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9022973" y="2209160"/>
              <a:ext cx="1637618" cy="521613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5"/>
            <p:cNvSpPr txBox="1"/>
            <p:nvPr/>
          </p:nvSpPr>
          <p:spPr>
            <a:xfrm>
              <a:off x="9022973" y="2209160"/>
              <a:ext cx="1637618" cy="5216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" lIns="25400" spcFirstLastPara="1" rIns="25400" wrap="square" tIns="635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Ownership shared between State , Pvt. &amp; Public </a:t>
              </a:r>
              <a:endParaRPr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6"/>
          <p:cNvGrpSpPr/>
          <p:nvPr/>
        </p:nvGrpSpPr>
        <p:grpSpPr>
          <a:xfrm>
            <a:off x="933544" y="962502"/>
            <a:ext cx="3300024" cy="6099314"/>
            <a:chOff x="6083453" y="1438461"/>
            <a:chExt cx="1624086" cy="5005613"/>
          </a:xfrm>
        </p:grpSpPr>
        <p:grpSp>
          <p:nvGrpSpPr>
            <p:cNvPr id="285" name="Google Shape;285;p6"/>
            <p:cNvGrpSpPr/>
            <p:nvPr/>
          </p:nvGrpSpPr>
          <p:grpSpPr>
            <a:xfrm>
              <a:off x="6096000" y="1438461"/>
              <a:ext cx="1518991" cy="4675783"/>
              <a:chOff x="6096000" y="1438461"/>
              <a:chExt cx="1518991" cy="4675783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6096000" y="1438461"/>
                <a:ext cx="1518991" cy="1610240"/>
              </a:xfrm>
              <a:custGeom>
                <a:rect b="b" l="l" r="r" t="t"/>
                <a:pathLst>
                  <a:path extrusionOk="0" h="1610240" w="1518991">
                    <a:moveTo>
                      <a:pt x="1518991" y="0"/>
                    </a:moveTo>
                    <a:lnTo>
                      <a:pt x="1518991" y="1279360"/>
                    </a:lnTo>
                    <a:lnTo>
                      <a:pt x="0" y="1610240"/>
                    </a:lnTo>
                    <a:lnTo>
                      <a:pt x="0" y="33088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  <a:reflection blurRad="0" dir="0" dist="0" endA="0" endPos="26000" kx="0" rotWithShape="0" algn="bl" stA="66000" stPos="0" sy="-100000" ky="0"/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6096000" y="2717821"/>
                <a:ext cx="1518991" cy="3396423"/>
              </a:xfrm>
              <a:custGeom>
                <a:rect b="b" l="l" r="r" t="t"/>
                <a:pathLst>
                  <a:path extrusionOk="0" h="3396423" w="1518991">
                    <a:moveTo>
                      <a:pt x="1518991" y="0"/>
                    </a:moveTo>
                    <a:lnTo>
                      <a:pt x="1518991" y="3396423"/>
                    </a:lnTo>
                    <a:lnTo>
                      <a:pt x="0" y="3396423"/>
                    </a:lnTo>
                    <a:lnTo>
                      <a:pt x="0" y="330880"/>
                    </a:lnTo>
                    <a:close/>
                  </a:path>
                </a:pathLst>
              </a:custGeom>
              <a:gradFill>
                <a:gsLst>
                  <a:gs pos="0">
                    <a:srgbClr val="7463CB"/>
                  </a:gs>
                  <a:gs pos="100000">
                    <a:srgbClr val="5341AD"/>
                  </a:gs>
                </a:gsLst>
                <a:lin ang="5400000" scaled="0"/>
              </a:gradFill>
              <a:ln>
                <a:noFill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  <a:reflection blurRad="0" dir="0" dist="0" endA="0" endPos="26000" kx="0" rotWithShape="0" algn="bl" stA="66000" stPos="0" sy="-100000" ky="0"/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288" name="Google Shape;288;p6"/>
            <p:cNvSpPr txBox="1"/>
            <p:nvPr/>
          </p:nvSpPr>
          <p:spPr>
            <a:xfrm rot="-451227">
              <a:off x="6135109" y="1793045"/>
              <a:ext cx="1440774" cy="884056"/>
            </a:xfrm>
            <a:prstGeom prst="rect">
              <a:avLst/>
            </a:prstGeom>
            <a:noFill/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3200">
                  <a:solidFill>
                    <a:srgbClr val="5341AD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Private Sector Undertaking</a:t>
              </a:r>
              <a:endParaRPr sz="3200">
                <a:solidFill>
                  <a:srgbClr val="5341AD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289" name="Google Shape;289;p6"/>
            <p:cNvSpPr txBox="1"/>
            <p:nvPr/>
          </p:nvSpPr>
          <p:spPr>
            <a:xfrm>
              <a:off x="6135109" y="3031686"/>
              <a:ext cx="1572430" cy="3412388"/>
            </a:xfrm>
            <a:prstGeom prst="rect">
              <a:avLst/>
            </a:prstGeom>
            <a:noFill/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Private Ownership and Control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Profit Motive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No State Participation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Private Finance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Independent Management </a:t>
              </a:r>
              <a:endParaRPr/>
            </a:p>
          </p:txBody>
        </p:sp>
      </p:grpSp>
      <p:grpSp>
        <p:nvGrpSpPr>
          <p:cNvPr id="290" name="Google Shape;290;p6"/>
          <p:cNvGrpSpPr/>
          <p:nvPr/>
        </p:nvGrpSpPr>
        <p:grpSpPr>
          <a:xfrm>
            <a:off x="4045517" y="548641"/>
            <a:ext cx="3276000" cy="6235617"/>
            <a:chOff x="7614991" y="1107581"/>
            <a:chExt cx="1518992" cy="5119316"/>
          </a:xfrm>
        </p:grpSpPr>
        <p:grpSp>
          <p:nvGrpSpPr>
            <p:cNvPr id="291" name="Google Shape;291;p6"/>
            <p:cNvGrpSpPr/>
            <p:nvPr/>
          </p:nvGrpSpPr>
          <p:grpSpPr>
            <a:xfrm>
              <a:off x="7614991" y="1107581"/>
              <a:ext cx="1518992" cy="5006663"/>
              <a:chOff x="7614991" y="1107581"/>
              <a:chExt cx="1518992" cy="5006663"/>
            </a:xfrm>
          </p:grpSpPr>
          <p:sp>
            <p:nvSpPr>
              <p:cNvPr id="292" name="Google Shape;292;p6"/>
              <p:cNvSpPr/>
              <p:nvPr/>
            </p:nvSpPr>
            <p:spPr>
              <a:xfrm>
                <a:off x="7614991" y="1107581"/>
                <a:ext cx="1518992" cy="1610240"/>
              </a:xfrm>
              <a:custGeom>
                <a:rect b="b" l="l" r="r" t="t"/>
                <a:pathLst>
                  <a:path extrusionOk="0" h="1610240" w="1518992">
                    <a:moveTo>
                      <a:pt x="1518992" y="0"/>
                    </a:moveTo>
                    <a:lnTo>
                      <a:pt x="1518992" y="1279360"/>
                    </a:lnTo>
                    <a:lnTo>
                      <a:pt x="0" y="1610240"/>
                    </a:lnTo>
                    <a:lnTo>
                      <a:pt x="0" y="33088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  <a:reflection blurRad="0" dir="0" dist="0" endA="0" endPos="26000" kx="0" rotWithShape="0" algn="bl" stA="66000" stPos="0" sy="-100000" ky="0"/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93" name="Google Shape;293;p6"/>
              <p:cNvSpPr/>
              <p:nvPr/>
            </p:nvSpPr>
            <p:spPr>
              <a:xfrm>
                <a:off x="7614991" y="2386941"/>
                <a:ext cx="1518992" cy="3727303"/>
              </a:xfrm>
              <a:custGeom>
                <a:rect b="b" l="l" r="r" t="t"/>
                <a:pathLst>
                  <a:path extrusionOk="0" h="3727303" w="1518992">
                    <a:moveTo>
                      <a:pt x="1518992" y="0"/>
                    </a:moveTo>
                    <a:lnTo>
                      <a:pt x="1518992" y="3727303"/>
                    </a:lnTo>
                    <a:lnTo>
                      <a:pt x="0" y="3727303"/>
                    </a:lnTo>
                    <a:lnTo>
                      <a:pt x="0" y="330880"/>
                    </a:lnTo>
                    <a:close/>
                  </a:path>
                </a:pathLst>
              </a:custGeom>
              <a:gradFill>
                <a:gsLst>
                  <a:gs pos="0">
                    <a:srgbClr val="7FCDB4"/>
                  </a:gs>
                  <a:gs pos="100000">
                    <a:srgbClr val="1FB7E1"/>
                  </a:gs>
                </a:gsLst>
                <a:lin ang="5400000" scaled="0"/>
              </a:gradFill>
              <a:ln>
                <a:noFill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  <a:reflection blurRad="0" dir="0" dist="0" endA="0" endPos="26000" kx="0" rotWithShape="0" algn="bl" stA="66000" stPos="0" sy="-100000" ky="0"/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294" name="Google Shape;294;p6"/>
            <p:cNvSpPr txBox="1"/>
            <p:nvPr/>
          </p:nvSpPr>
          <p:spPr>
            <a:xfrm rot="-425372">
              <a:off x="7770851" y="1532232"/>
              <a:ext cx="1206018" cy="884374"/>
            </a:xfrm>
            <a:prstGeom prst="rect">
              <a:avLst/>
            </a:prstGeom>
            <a:noFill/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3200">
                  <a:solidFill>
                    <a:srgbClr val="1FB7E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Public Sector Undertaking </a:t>
              </a:r>
              <a:endParaRPr sz="3200">
                <a:solidFill>
                  <a:srgbClr val="1FB7E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295" name="Google Shape;295;p6"/>
            <p:cNvSpPr txBox="1"/>
            <p:nvPr/>
          </p:nvSpPr>
          <p:spPr>
            <a:xfrm>
              <a:off x="7651836" y="2739936"/>
              <a:ext cx="1332282" cy="3486961"/>
            </a:xfrm>
            <a:prstGeom prst="rect">
              <a:avLst/>
            </a:prstGeom>
            <a:noFill/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State Ownership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Government Control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Service Motive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State Financing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Bureaucratic Management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IN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Public Accountability 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296" name="Google Shape;296;p6"/>
          <p:cNvGrpSpPr/>
          <p:nvPr/>
        </p:nvGrpSpPr>
        <p:grpSpPr>
          <a:xfrm>
            <a:off x="7343078" y="152075"/>
            <a:ext cx="3132006" cy="6494965"/>
            <a:chOff x="7343078" y="152075"/>
            <a:chExt cx="3132006" cy="6494965"/>
          </a:xfrm>
        </p:grpSpPr>
        <p:grpSp>
          <p:nvGrpSpPr>
            <p:cNvPr id="297" name="Google Shape;297;p6"/>
            <p:cNvGrpSpPr/>
            <p:nvPr/>
          </p:nvGrpSpPr>
          <p:grpSpPr>
            <a:xfrm>
              <a:off x="7343078" y="152075"/>
              <a:ext cx="3132006" cy="6494965"/>
              <a:chOff x="7343078" y="152075"/>
              <a:chExt cx="3132006" cy="6494965"/>
            </a:xfrm>
          </p:grpSpPr>
          <p:grpSp>
            <p:nvGrpSpPr>
              <p:cNvPr id="298" name="Google Shape;298;p6"/>
              <p:cNvGrpSpPr/>
              <p:nvPr/>
            </p:nvGrpSpPr>
            <p:grpSpPr>
              <a:xfrm>
                <a:off x="7343078" y="152075"/>
                <a:ext cx="3132006" cy="6494965"/>
                <a:chOff x="9133977" y="764374"/>
                <a:chExt cx="1688119" cy="5349870"/>
              </a:xfrm>
            </p:grpSpPr>
            <p:sp>
              <p:nvSpPr>
                <p:cNvPr id="299" name="Google Shape;299;p6"/>
                <p:cNvSpPr/>
                <p:nvPr/>
              </p:nvSpPr>
              <p:spPr>
                <a:xfrm>
                  <a:off x="9133980" y="764374"/>
                  <a:ext cx="1688116" cy="1610240"/>
                </a:xfrm>
                <a:custGeom>
                  <a:rect b="b" l="l" r="r" t="t"/>
                  <a:pathLst>
                    <a:path extrusionOk="0" h="1610240" w="1518991">
                      <a:moveTo>
                        <a:pt x="1518991" y="0"/>
                      </a:moveTo>
                      <a:lnTo>
                        <a:pt x="1518991" y="1279360"/>
                      </a:lnTo>
                      <a:lnTo>
                        <a:pt x="0" y="1610240"/>
                      </a:lnTo>
                      <a:lnTo>
                        <a:pt x="0" y="33088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ffectLst>
                  <a:outerShdw blurRad="44450" algn="ctr" dir="5400000" dist="27940">
                    <a:srgbClr val="000000">
                      <a:alpha val="31764"/>
                    </a:srgbClr>
                  </a:outerShdw>
                  <a:reflection blurRad="0" dir="0" dist="0" endA="0" endPos="26000" kx="0" rotWithShape="0" algn="bl" stA="66000" stPos="0" sy="-100000" ky="0"/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00" name="Google Shape;300;p6"/>
                <p:cNvSpPr/>
                <p:nvPr/>
              </p:nvSpPr>
              <p:spPr>
                <a:xfrm>
                  <a:off x="9133977" y="2056061"/>
                  <a:ext cx="1688116" cy="4058183"/>
                </a:xfrm>
                <a:custGeom>
                  <a:rect b="b" l="l" r="r" t="t"/>
                  <a:pathLst>
                    <a:path extrusionOk="0" h="4058183" w="1518991">
                      <a:moveTo>
                        <a:pt x="1518991" y="0"/>
                      </a:moveTo>
                      <a:lnTo>
                        <a:pt x="1518991" y="4058183"/>
                      </a:lnTo>
                      <a:lnTo>
                        <a:pt x="0" y="4058183"/>
                      </a:lnTo>
                      <a:lnTo>
                        <a:pt x="0" y="3308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4E125"/>
                    </a:gs>
                    <a:gs pos="100000">
                      <a:srgbClr val="8ACA38"/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44450" algn="ctr" dir="5400000" dist="27940">
                    <a:srgbClr val="000000">
                      <a:alpha val="31764"/>
                    </a:srgbClr>
                  </a:outerShdw>
                  <a:reflection blurRad="0" dir="0" dist="0" endA="0" endPos="26000" kx="0" rotWithShape="0" algn="bl" stA="66000" stPos="0" sy="-100000" ky="0"/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301" name="Google Shape;301;p6"/>
              <p:cNvSpPr txBox="1"/>
              <p:nvPr/>
            </p:nvSpPr>
            <p:spPr>
              <a:xfrm>
                <a:off x="7534374" y="2299499"/>
                <a:ext cx="2794153" cy="313932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IN" sz="1800">
                    <a:solidFill>
                      <a:schemeClr val="lt1"/>
                    </a:solidFill>
                    <a:latin typeface="Bebas Neue"/>
                    <a:ea typeface="Bebas Neue"/>
                    <a:cs typeface="Bebas Neue"/>
                    <a:sym typeface="Bebas Neue"/>
                  </a:rPr>
                  <a:t>Mixed Ownership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IN" sz="1800">
                    <a:solidFill>
                      <a:schemeClr val="lt1"/>
                    </a:solidFill>
                    <a:latin typeface="Bebas Neue"/>
                    <a:ea typeface="Bebas Neue"/>
                    <a:cs typeface="Bebas Neue"/>
                    <a:sym typeface="Bebas Neue"/>
                  </a:rPr>
                  <a:t>Combined Management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IN" sz="1800">
                    <a:solidFill>
                      <a:schemeClr val="lt1"/>
                    </a:solidFill>
                    <a:latin typeface="Bebas Neue"/>
                    <a:ea typeface="Bebas Neue"/>
                    <a:cs typeface="Bebas Neue"/>
                    <a:sym typeface="Bebas Neue"/>
                  </a:rPr>
                  <a:t>Share Capital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IN" sz="1800">
                    <a:solidFill>
                      <a:schemeClr val="lt1"/>
                    </a:solidFill>
                    <a:latin typeface="Bebas Neue"/>
                    <a:ea typeface="Bebas Neue"/>
                    <a:cs typeface="Bebas Neue"/>
                    <a:sym typeface="Bebas Neue"/>
                  </a:rPr>
                  <a:t> </a:t>
                </a:r>
                <a:endParaRPr b="1" sz="18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</p:txBody>
          </p:sp>
        </p:grpSp>
        <p:sp>
          <p:nvSpPr>
            <p:cNvPr id="302" name="Google Shape;302;p6"/>
            <p:cNvSpPr/>
            <p:nvPr/>
          </p:nvSpPr>
          <p:spPr>
            <a:xfrm rot="-488614">
              <a:off x="7596472" y="590914"/>
              <a:ext cx="2816414" cy="1077218"/>
            </a:xfrm>
            <a:custGeom>
              <a:rect b="b" l="l" r="r" t="t"/>
              <a:pathLst>
                <a:path extrusionOk="0" h="533051" w="607646">
                  <a:moveTo>
                    <a:pt x="352921" y="457945"/>
                  </a:moveTo>
                  <a:cubicBezTo>
                    <a:pt x="349113" y="457945"/>
                    <a:pt x="345623" y="459423"/>
                    <a:pt x="342979" y="462170"/>
                  </a:cubicBezTo>
                  <a:cubicBezTo>
                    <a:pt x="340229" y="464811"/>
                    <a:pt x="338854" y="468297"/>
                    <a:pt x="338854" y="472100"/>
                  </a:cubicBezTo>
                  <a:cubicBezTo>
                    <a:pt x="338854" y="475797"/>
                    <a:pt x="340229" y="479389"/>
                    <a:pt x="342979" y="482029"/>
                  </a:cubicBezTo>
                  <a:cubicBezTo>
                    <a:pt x="345623" y="484670"/>
                    <a:pt x="349113" y="486149"/>
                    <a:pt x="352921" y="486149"/>
                  </a:cubicBezTo>
                  <a:cubicBezTo>
                    <a:pt x="356622" y="486149"/>
                    <a:pt x="360218" y="484670"/>
                    <a:pt x="362863" y="482029"/>
                  </a:cubicBezTo>
                  <a:cubicBezTo>
                    <a:pt x="365507" y="479389"/>
                    <a:pt x="366987" y="475797"/>
                    <a:pt x="366987" y="472100"/>
                  </a:cubicBezTo>
                  <a:cubicBezTo>
                    <a:pt x="366987" y="468297"/>
                    <a:pt x="365507" y="464811"/>
                    <a:pt x="362863" y="462170"/>
                  </a:cubicBezTo>
                  <a:cubicBezTo>
                    <a:pt x="360218" y="459423"/>
                    <a:pt x="356622" y="457945"/>
                    <a:pt x="352921" y="457945"/>
                  </a:cubicBezTo>
                  <a:close/>
                  <a:moveTo>
                    <a:pt x="438485" y="375972"/>
                  </a:moveTo>
                  <a:cubicBezTo>
                    <a:pt x="435735" y="375972"/>
                    <a:pt x="432985" y="377134"/>
                    <a:pt x="431081" y="379141"/>
                  </a:cubicBezTo>
                  <a:lnTo>
                    <a:pt x="372699" y="437346"/>
                  </a:lnTo>
                  <a:cubicBezTo>
                    <a:pt x="370689" y="439353"/>
                    <a:pt x="369632" y="441994"/>
                    <a:pt x="369632" y="444846"/>
                  </a:cubicBezTo>
                  <a:cubicBezTo>
                    <a:pt x="369632" y="447698"/>
                    <a:pt x="370689" y="450339"/>
                    <a:pt x="372699" y="452346"/>
                  </a:cubicBezTo>
                  <a:cubicBezTo>
                    <a:pt x="374708" y="454353"/>
                    <a:pt x="377352" y="455409"/>
                    <a:pt x="380208" y="455409"/>
                  </a:cubicBezTo>
                  <a:cubicBezTo>
                    <a:pt x="382958" y="455409"/>
                    <a:pt x="385602" y="454353"/>
                    <a:pt x="387612" y="452346"/>
                  </a:cubicBezTo>
                  <a:lnTo>
                    <a:pt x="445994" y="394035"/>
                  </a:lnTo>
                  <a:cubicBezTo>
                    <a:pt x="448004" y="392028"/>
                    <a:pt x="449062" y="389387"/>
                    <a:pt x="449062" y="386535"/>
                  </a:cubicBezTo>
                  <a:cubicBezTo>
                    <a:pt x="449062" y="383789"/>
                    <a:pt x="448004" y="381148"/>
                    <a:pt x="445994" y="379141"/>
                  </a:cubicBezTo>
                  <a:cubicBezTo>
                    <a:pt x="443985" y="377134"/>
                    <a:pt x="441341" y="375972"/>
                    <a:pt x="438485" y="375972"/>
                  </a:cubicBezTo>
                  <a:close/>
                  <a:moveTo>
                    <a:pt x="534943" y="217624"/>
                  </a:moveTo>
                  <a:cubicBezTo>
                    <a:pt x="542136" y="217624"/>
                    <a:pt x="548905" y="220371"/>
                    <a:pt x="553981" y="225547"/>
                  </a:cubicBezTo>
                  <a:lnTo>
                    <a:pt x="554404" y="225969"/>
                  </a:lnTo>
                  <a:cubicBezTo>
                    <a:pt x="555779" y="227237"/>
                    <a:pt x="556520" y="229033"/>
                    <a:pt x="556520" y="230934"/>
                  </a:cubicBezTo>
                  <a:cubicBezTo>
                    <a:pt x="556520" y="232836"/>
                    <a:pt x="555779" y="234632"/>
                    <a:pt x="554510" y="235899"/>
                  </a:cubicBezTo>
                  <a:lnTo>
                    <a:pt x="524050" y="266322"/>
                  </a:lnTo>
                  <a:cubicBezTo>
                    <a:pt x="519396" y="270970"/>
                    <a:pt x="516752" y="277203"/>
                    <a:pt x="516752" y="283752"/>
                  </a:cubicBezTo>
                  <a:cubicBezTo>
                    <a:pt x="516752" y="290301"/>
                    <a:pt x="519396" y="296534"/>
                    <a:pt x="524050" y="301182"/>
                  </a:cubicBezTo>
                  <a:cubicBezTo>
                    <a:pt x="528703" y="305830"/>
                    <a:pt x="534838" y="308365"/>
                    <a:pt x="541501" y="308365"/>
                  </a:cubicBezTo>
                  <a:cubicBezTo>
                    <a:pt x="548058" y="308365"/>
                    <a:pt x="554299" y="305830"/>
                    <a:pt x="558952" y="301182"/>
                  </a:cubicBezTo>
                  <a:lnTo>
                    <a:pt x="589413" y="270759"/>
                  </a:lnTo>
                  <a:cubicBezTo>
                    <a:pt x="590682" y="269491"/>
                    <a:pt x="592480" y="268752"/>
                    <a:pt x="594384" y="268752"/>
                  </a:cubicBezTo>
                  <a:cubicBezTo>
                    <a:pt x="596288" y="268752"/>
                    <a:pt x="597980" y="269491"/>
                    <a:pt x="599355" y="270759"/>
                  </a:cubicBezTo>
                  <a:lnTo>
                    <a:pt x="599778" y="271181"/>
                  </a:lnTo>
                  <a:cubicBezTo>
                    <a:pt x="606547" y="277942"/>
                    <a:pt x="609191" y="287977"/>
                    <a:pt x="606758" y="297168"/>
                  </a:cubicBezTo>
                  <a:lnTo>
                    <a:pt x="590047" y="359704"/>
                  </a:lnTo>
                  <a:cubicBezTo>
                    <a:pt x="587509" y="368894"/>
                    <a:pt x="580211" y="376183"/>
                    <a:pt x="571010" y="378612"/>
                  </a:cubicBezTo>
                  <a:cubicBezTo>
                    <a:pt x="570904" y="378718"/>
                    <a:pt x="570904" y="378718"/>
                    <a:pt x="570798" y="378718"/>
                  </a:cubicBezTo>
                  <a:lnTo>
                    <a:pt x="501627" y="395303"/>
                  </a:lnTo>
                  <a:lnTo>
                    <a:pt x="377987" y="518790"/>
                  </a:lnTo>
                  <a:cubicBezTo>
                    <a:pt x="368785" y="527981"/>
                    <a:pt x="356517" y="533051"/>
                    <a:pt x="343507" y="533051"/>
                  </a:cubicBezTo>
                  <a:cubicBezTo>
                    <a:pt x="330498" y="533051"/>
                    <a:pt x="318229" y="527981"/>
                    <a:pt x="309028" y="518790"/>
                  </a:cubicBezTo>
                  <a:lnTo>
                    <a:pt x="306066" y="515833"/>
                  </a:lnTo>
                  <a:cubicBezTo>
                    <a:pt x="296865" y="506642"/>
                    <a:pt x="291788" y="494494"/>
                    <a:pt x="291788" y="481501"/>
                  </a:cubicBezTo>
                  <a:cubicBezTo>
                    <a:pt x="291788" y="468402"/>
                    <a:pt x="296865" y="456254"/>
                    <a:pt x="306066" y="447064"/>
                  </a:cubicBezTo>
                  <a:lnTo>
                    <a:pt x="429707" y="323576"/>
                  </a:lnTo>
                  <a:lnTo>
                    <a:pt x="446418" y="254491"/>
                  </a:lnTo>
                  <a:cubicBezTo>
                    <a:pt x="446418" y="254385"/>
                    <a:pt x="446418" y="254385"/>
                    <a:pt x="446418" y="254280"/>
                  </a:cubicBezTo>
                  <a:cubicBezTo>
                    <a:pt x="448956" y="245089"/>
                    <a:pt x="456254" y="237801"/>
                    <a:pt x="465455" y="235265"/>
                  </a:cubicBezTo>
                  <a:lnTo>
                    <a:pt x="527963" y="218575"/>
                  </a:lnTo>
                  <a:cubicBezTo>
                    <a:pt x="530290" y="217941"/>
                    <a:pt x="532617" y="217624"/>
                    <a:pt x="534943" y="217624"/>
                  </a:cubicBezTo>
                  <a:close/>
                  <a:moveTo>
                    <a:pt x="253873" y="140927"/>
                  </a:moveTo>
                  <a:cubicBezTo>
                    <a:pt x="191674" y="140927"/>
                    <a:pt x="141005" y="191424"/>
                    <a:pt x="141005" y="253542"/>
                  </a:cubicBezTo>
                  <a:cubicBezTo>
                    <a:pt x="141005" y="315765"/>
                    <a:pt x="191674" y="366262"/>
                    <a:pt x="253873" y="366262"/>
                  </a:cubicBezTo>
                  <a:cubicBezTo>
                    <a:pt x="316072" y="366262"/>
                    <a:pt x="366741" y="315765"/>
                    <a:pt x="366741" y="253542"/>
                  </a:cubicBezTo>
                  <a:cubicBezTo>
                    <a:pt x="366741" y="191424"/>
                    <a:pt x="316072" y="140927"/>
                    <a:pt x="253873" y="140927"/>
                  </a:cubicBezTo>
                  <a:close/>
                  <a:moveTo>
                    <a:pt x="232929" y="0"/>
                  </a:moveTo>
                  <a:lnTo>
                    <a:pt x="274818" y="0"/>
                  </a:lnTo>
                  <a:cubicBezTo>
                    <a:pt x="298090" y="0"/>
                    <a:pt x="316918" y="18910"/>
                    <a:pt x="316918" y="42045"/>
                  </a:cubicBezTo>
                  <a:lnTo>
                    <a:pt x="316918" y="55885"/>
                  </a:lnTo>
                  <a:cubicBezTo>
                    <a:pt x="328025" y="59371"/>
                    <a:pt x="338921" y="63913"/>
                    <a:pt x="349287" y="69301"/>
                  </a:cubicBezTo>
                  <a:lnTo>
                    <a:pt x="359125" y="59476"/>
                  </a:lnTo>
                  <a:cubicBezTo>
                    <a:pt x="367058" y="51553"/>
                    <a:pt x="377637" y="47222"/>
                    <a:pt x="388849" y="47222"/>
                  </a:cubicBezTo>
                  <a:cubicBezTo>
                    <a:pt x="400062" y="47222"/>
                    <a:pt x="410640" y="51553"/>
                    <a:pt x="418574" y="59476"/>
                  </a:cubicBezTo>
                  <a:lnTo>
                    <a:pt x="448192" y="89162"/>
                  </a:lnTo>
                  <a:cubicBezTo>
                    <a:pt x="464588" y="105536"/>
                    <a:pt x="464588" y="132158"/>
                    <a:pt x="448192" y="148533"/>
                  </a:cubicBezTo>
                  <a:lnTo>
                    <a:pt x="438460" y="158252"/>
                  </a:lnTo>
                  <a:cubicBezTo>
                    <a:pt x="443749" y="168710"/>
                    <a:pt x="448298" y="179486"/>
                    <a:pt x="451789" y="190684"/>
                  </a:cubicBezTo>
                  <a:lnTo>
                    <a:pt x="465752" y="190684"/>
                  </a:lnTo>
                  <a:cubicBezTo>
                    <a:pt x="478657" y="190684"/>
                    <a:pt x="490187" y="196494"/>
                    <a:pt x="497909" y="205685"/>
                  </a:cubicBezTo>
                  <a:lnTo>
                    <a:pt x="450837" y="218257"/>
                  </a:lnTo>
                  <a:cubicBezTo>
                    <a:pt x="435604" y="222377"/>
                    <a:pt x="423440" y="234420"/>
                    <a:pt x="419420" y="249739"/>
                  </a:cubicBezTo>
                  <a:cubicBezTo>
                    <a:pt x="419314" y="249950"/>
                    <a:pt x="419314" y="250161"/>
                    <a:pt x="419208" y="250372"/>
                  </a:cubicBezTo>
                  <a:lnTo>
                    <a:pt x="403764" y="314603"/>
                  </a:lnTo>
                  <a:lnTo>
                    <a:pt x="283598" y="434613"/>
                  </a:lnTo>
                  <a:cubicBezTo>
                    <a:pt x="271010" y="447078"/>
                    <a:pt x="264134" y="463770"/>
                    <a:pt x="264134" y="481518"/>
                  </a:cubicBezTo>
                  <a:cubicBezTo>
                    <a:pt x="264134" y="490392"/>
                    <a:pt x="265932" y="499160"/>
                    <a:pt x="269317" y="507083"/>
                  </a:cubicBezTo>
                  <a:lnTo>
                    <a:pt x="232929" y="507083"/>
                  </a:lnTo>
                  <a:cubicBezTo>
                    <a:pt x="209657" y="507083"/>
                    <a:pt x="190828" y="488279"/>
                    <a:pt x="190828" y="465143"/>
                  </a:cubicBezTo>
                  <a:lnTo>
                    <a:pt x="190828" y="451304"/>
                  </a:lnTo>
                  <a:cubicBezTo>
                    <a:pt x="179721" y="447712"/>
                    <a:pt x="168826" y="443275"/>
                    <a:pt x="158459" y="437888"/>
                  </a:cubicBezTo>
                  <a:lnTo>
                    <a:pt x="148622" y="447712"/>
                  </a:lnTo>
                  <a:cubicBezTo>
                    <a:pt x="140688" y="455635"/>
                    <a:pt x="130110" y="459967"/>
                    <a:pt x="118897" y="459967"/>
                  </a:cubicBezTo>
                  <a:cubicBezTo>
                    <a:pt x="107685" y="459967"/>
                    <a:pt x="97107" y="455635"/>
                    <a:pt x="89173" y="447712"/>
                  </a:cubicBezTo>
                  <a:lnTo>
                    <a:pt x="59554" y="418027"/>
                  </a:lnTo>
                  <a:cubicBezTo>
                    <a:pt x="43158" y="401652"/>
                    <a:pt x="43158" y="375030"/>
                    <a:pt x="59554" y="358656"/>
                  </a:cubicBezTo>
                  <a:lnTo>
                    <a:pt x="69286" y="348831"/>
                  </a:lnTo>
                  <a:cubicBezTo>
                    <a:pt x="63997" y="338478"/>
                    <a:pt x="59449" y="327597"/>
                    <a:pt x="55958" y="316505"/>
                  </a:cubicBezTo>
                  <a:lnTo>
                    <a:pt x="41995" y="316505"/>
                  </a:lnTo>
                  <a:cubicBezTo>
                    <a:pt x="18829" y="316505"/>
                    <a:pt x="0" y="297700"/>
                    <a:pt x="0" y="274565"/>
                  </a:cubicBezTo>
                  <a:lnTo>
                    <a:pt x="0" y="232625"/>
                  </a:lnTo>
                  <a:cubicBezTo>
                    <a:pt x="0" y="209488"/>
                    <a:pt x="18829" y="190684"/>
                    <a:pt x="41995" y="190684"/>
                  </a:cubicBezTo>
                  <a:lnTo>
                    <a:pt x="55958" y="190684"/>
                  </a:lnTo>
                  <a:cubicBezTo>
                    <a:pt x="59449" y="179486"/>
                    <a:pt x="63997" y="168710"/>
                    <a:pt x="69286" y="158252"/>
                  </a:cubicBezTo>
                  <a:lnTo>
                    <a:pt x="59554" y="148533"/>
                  </a:lnTo>
                  <a:cubicBezTo>
                    <a:pt x="43158" y="132158"/>
                    <a:pt x="43158" y="105536"/>
                    <a:pt x="59554" y="89162"/>
                  </a:cubicBezTo>
                  <a:lnTo>
                    <a:pt x="89173" y="59476"/>
                  </a:lnTo>
                  <a:cubicBezTo>
                    <a:pt x="97107" y="51553"/>
                    <a:pt x="107685" y="47222"/>
                    <a:pt x="118897" y="47222"/>
                  </a:cubicBezTo>
                  <a:cubicBezTo>
                    <a:pt x="130110" y="47222"/>
                    <a:pt x="140688" y="51553"/>
                    <a:pt x="148622" y="59476"/>
                  </a:cubicBezTo>
                  <a:lnTo>
                    <a:pt x="158459" y="69301"/>
                  </a:lnTo>
                  <a:cubicBezTo>
                    <a:pt x="168826" y="63913"/>
                    <a:pt x="179721" y="59371"/>
                    <a:pt x="190828" y="55885"/>
                  </a:cubicBezTo>
                  <a:lnTo>
                    <a:pt x="190828" y="42045"/>
                  </a:lnTo>
                  <a:cubicBezTo>
                    <a:pt x="190828" y="18910"/>
                    <a:pt x="209657" y="0"/>
                    <a:pt x="232929" y="0"/>
                  </a:cubicBezTo>
                  <a:close/>
                </a:path>
              </a:pathLst>
            </a:custGeom>
            <a:noFill/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3200">
                  <a:solidFill>
                    <a:srgbClr val="8ACA38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Joint Sector Undertaking </a:t>
              </a:r>
              <a:endParaRPr sz="3200">
                <a:solidFill>
                  <a:srgbClr val="8ACA38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7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/>
              <a:t>LET US UNDERSTAND IN THE FOLLOWING VIDEO</a:t>
            </a:r>
            <a:endParaRPr/>
          </a:p>
        </p:txBody>
      </p:sp>
      <p:sp>
        <p:nvSpPr>
          <p:cNvPr id="308" name="Google Shape;308;p7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</a:pPr>
            <a:r>
              <a:rPr lang="en-IN"/>
              <a:t>https://</a:t>
            </a:r>
            <a:r>
              <a:rPr lang="en-IN" u="sng">
                <a:solidFill>
                  <a:schemeClr val="hlink"/>
                </a:solidFill>
                <a:hlinkClick r:id="rId3"/>
              </a:rPr>
              <a:t>youtu.be/ENl72eTVLfo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8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/>
              <a:t>DIFFERENCE BETWEEN PRIVATE &amp; PUBLIC SECTOR</a:t>
            </a:r>
            <a:endParaRPr/>
          </a:p>
        </p:txBody>
      </p:sp>
      <p:sp>
        <p:nvSpPr>
          <p:cNvPr id="314" name="Google Shape;314;p8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en-IN" sz="4400"/>
              <a:t>Public Sector</a:t>
            </a:r>
            <a:endParaRPr/>
          </a:p>
        </p:txBody>
      </p:sp>
      <p:sp>
        <p:nvSpPr>
          <p:cNvPr id="315" name="Google Shape;315;p8"/>
          <p:cNvSpPr txBox="1"/>
          <p:nvPr>
            <p:ph idx="2" type="body"/>
          </p:nvPr>
        </p:nvSpPr>
        <p:spPr>
          <a:xfrm>
            <a:off x="685800" y="3132666"/>
            <a:ext cx="5311775" cy="1516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IN"/>
              <a:t>The section of a nation's economy, which is under the control of government, whether it is central, state or local, is known as the Public Sector. </a:t>
            </a:r>
            <a:endParaRPr/>
          </a:p>
        </p:txBody>
      </p:sp>
      <p:sp>
        <p:nvSpPr>
          <p:cNvPr id="316" name="Google Shape;316;p8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en-IN" sz="4400"/>
              <a:t>Private Sector</a:t>
            </a:r>
            <a:endParaRPr b="1" sz="4400"/>
          </a:p>
        </p:txBody>
      </p:sp>
      <p:sp>
        <p:nvSpPr>
          <p:cNvPr id="317" name="Google Shape;317;p8"/>
          <p:cNvSpPr txBox="1"/>
          <p:nvPr>
            <p:ph idx="4" type="body"/>
          </p:nvPr>
        </p:nvSpPr>
        <p:spPr>
          <a:xfrm>
            <a:off x="6172200" y="3132666"/>
            <a:ext cx="5334000" cy="1516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IN"/>
              <a:t>The section of a nation's economy, which owned and controlled by private individuals or companies is known as Private Sector.</a:t>
            </a:r>
            <a:endParaRPr/>
          </a:p>
        </p:txBody>
      </p:sp>
      <p:sp>
        <p:nvSpPr>
          <p:cNvPr id="318" name="Google Shape;318;p8"/>
          <p:cNvSpPr txBox="1"/>
          <p:nvPr/>
        </p:nvSpPr>
        <p:spPr>
          <a:xfrm>
            <a:off x="554865" y="4774225"/>
            <a:ext cx="5311775" cy="686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serve the citizens of the country.</a:t>
            </a:r>
            <a:endParaRPr/>
          </a:p>
        </p:txBody>
      </p:sp>
      <p:sp>
        <p:nvSpPr>
          <p:cNvPr id="319" name="Google Shape;319;p8"/>
          <p:cNvSpPr txBox="1"/>
          <p:nvPr/>
        </p:nvSpPr>
        <p:spPr>
          <a:xfrm>
            <a:off x="6286500" y="4774226"/>
            <a:ext cx="5334000" cy="815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Earning Profit</a:t>
            </a:r>
            <a:endParaRPr/>
          </a:p>
        </p:txBody>
      </p:sp>
      <p:sp>
        <p:nvSpPr>
          <p:cNvPr id="320" name="Google Shape;320;p8"/>
          <p:cNvSpPr txBox="1"/>
          <p:nvPr/>
        </p:nvSpPr>
        <p:spPr>
          <a:xfrm>
            <a:off x="554864" y="5866782"/>
            <a:ext cx="5311775" cy="686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Public Revenue like tax, duty, penalty etc.</a:t>
            </a:r>
            <a:endParaRPr/>
          </a:p>
        </p:txBody>
      </p:sp>
      <p:sp>
        <p:nvSpPr>
          <p:cNvPr id="321" name="Google Shape;321;p8"/>
          <p:cNvSpPr txBox="1"/>
          <p:nvPr/>
        </p:nvSpPr>
        <p:spPr>
          <a:xfrm>
            <a:off x="6400800" y="5802387"/>
            <a:ext cx="5334000" cy="815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Issuing shares and debentures or by taking loan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9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/>
              <a:t>DIFFERENCE BETWEEN PRIVATE &amp; PUBLIC SECTOR</a:t>
            </a:r>
            <a:endParaRPr/>
          </a:p>
        </p:txBody>
      </p:sp>
      <p:sp>
        <p:nvSpPr>
          <p:cNvPr id="327" name="Google Shape;327;p9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/>
              <a:t>Public Sector</a:t>
            </a:r>
            <a:endParaRPr/>
          </a:p>
        </p:txBody>
      </p:sp>
      <p:sp>
        <p:nvSpPr>
          <p:cNvPr id="328" name="Google Shape;328;p9"/>
          <p:cNvSpPr txBox="1"/>
          <p:nvPr>
            <p:ph idx="2" type="body"/>
          </p:nvPr>
        </p:nvSpPr>
        <p:spPr>
          <a:xfrm>
            <a:off x="685800" y="3132666"/>
            <a:ext cx="5311775" cy="1516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IN"/>
              <a:t>Police, Army, Mining, Health, Manufacturing, Electricity, Education, Transport, Telecommunication, Agriculture, Banking, Insurance, etc.</a:t>
            </a:r>
            <a:endParaRPr/>
          </a:p>
        </p:txBody>
      </p:sp>
      <p:sp>
        <p:nvSpPr>
          <p:cNvPr id="329" name="Google Shape;329;p9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/>
              <a:t>Private Sector</a:t>
            </a:r>
            <a:endParaRPr/>
          </a:p>
        </p:txBody>
      </p:sp>
      <p:sp>
        <p:nvSpPr>
          <p:cNvPr id="330" name="Google Shape;330;p9"/>
          <p:cNvSpPr txBox="1"/>
          <p:nvPr>
            <p:ph idx="4" type="body"/>
          </p:nvPr>
        </p:nvSpPr>
        <p:spPr>
          <a:xfrm>
            <a:off x="6172200" y="3132666"/>
            <a:ext cx="5334000" cy="1516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IN"/>
              <a:t>Finance, Information Technology, Mining, Transport, Education, Telecommunication, Manufacturing, Banking, Construction, Pharmaceuticals etc.</a:t>
            </a:r>
            <a:endParaRPr/>
          </a:p>
        </p:txBody>
      </p:sp>
      <p:sp>
        <p:nvSpPr>
          <p:cNvPr id="331" name="Google Shape;331;p9"/>
          <p:cNvSpPr txBox="1"/>
          <p:nvPr/>
        </p:nvSpPr>
        <p:spPr>
          <a:xfrm>
            <a:off x="554865" y="4774225"/>
            <a:ext cx="5311775" cy="686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Job security, Retirement benefits, Allowances, Perquisites etc.</a:t>
            </a:r>
            <a:endParaRPr/>
          </a:p>
        </p:txBody>
      </p:sp>
      <p:sp>
        <p:nvSpPr>
          <p:cNvPr id="332" name="Google Shape;332;p9"/>
          <p:cNvSpPr txBox="1"/>
          <p:nvPr/>
        </p:nvSpPr>
        <p:spPr>
          <a:xfrm>
            <a:off x="6286500" y="4774226"/>
            <a:ext cx="5334000" cy="815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Good salary package, Competitive environment, Incentives etc.</a:t>
            </a:r>
            <a:endParaRPr/>
          </a:p>
        </p:txBody>
      </p:sp>
      <p:sp>
        <p:nvSpPr>
          <p:cNvPr id="333" name="Google Shape;333;p9"/>
          <p:cNvSpPr txBox="1"/>
          <p:nvPr/>
        </p:nvSpPr>
        <p:spPr>
          <a:xfrm>
            <a:off x="554864" y="5866782"/>
            <a:ext cx="5311775" cy="686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Seniority</a:t>
            </a:r>
            <a:endParaRPr/>
          </a:p>
        </p:txBody>
      </p:sp>
      <p:sp>
        <p:nvSpPr>
          <p:cNvPr id="334" name="Google Shape;334;p9"/>
          <p:cNvSpPr txBox="1"/>
          <p:nvPr/>
        </p:nvSpPr>
        <p:spPr>
          <a:xfrm>
            <a:off x="6400800" y="5802387"/>
            <a:ext cx="5334000" cy="815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Merit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0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/>
              <a:t>DIFFERENCE BETWEEN PRIVATE &amp; PUBLIC SECTOR</a:t>
            </a:r>
            <a:endParaRPr/>
          </a:p>
        </p:txBody>
      </p:sp>
      <p:sp>
        <p:nvSpPr>
          <p:cNvPr id="340" name="Google Shape;340;p10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/>
              <a:t>Public Sector</a:t>
            </a:r>
            <a:endParaRPr/>
          </a:p>
        </p:txBody>
      </p:sp>
      <p:sp>
        <p:nvSpPr>
          <p:cNvPr id="341" name="Google Shape;341;p10"/>
          <p:cNvSpPr txBox="1"/>
          <p:nvPr>
            <p:ph idx="2" type="body"/>
          </p:nvPr>
        </p:nvSpPr>
        <p:spPr>
          <a:xfrm>
            <a:off x="685800" y="3132666"/>
            <a:ext cx="5311775" cy="1516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IN"/>
              <a:t>Police, Army, Mining, Health, Manufacturing, Electricity, Education, Transport, Telecommunication, Agriculture, Banking, Insurance, etc.</a:t>
            </a:r>
            <a:endParaRPr/>
          </a:p>
        </p:txBody>
      </p:sp>
      <p:sp>
        <p:nvSpPr>
          <p:cNvPr id="342" name="Google Shape;342;p10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/>
              <a:t>Private Sector</a:t>
            </a:r>
            <a:endParaRPr/>
          </a:p>
        </p:txBody>
      </p:sp>
      <p:sp>
        <p:nvSpPr>
          <p:cNvPr id="343" name="Google Shape;343;p10"/>
          <p:cNvSpPr txBox="1"/>
          <p:nvPr>
            <p:ph idx="4" type="body"/>
          </p:nvPr>
        </p:nvSpPr>
        <p:spPr>
          <a:xfrm>
            <a:off x="6172200" y="3132666"/>
            <a:ext cx="5334000" cy="1516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IN"/>
              <a:t>Finance, Information Technology, Mining, Transport, Education, Telecommunication, Manufacturing, Banking, Construction, Pharmaceuticals etc.</a:t>
            </a:r>
            <a:endParaRPr/>
          </a:p>
        </p:txBody>
      </p:sp>
      <p:sp>
        <p:nvSpPr>
          <p:cNvPr id="344" name="Google Shape;344;p10"/>
          <p:cNvSpPr txBox="1"/>
          <p:nvPr/>
        </p:nvSpPr>
        <p:spPr>
          <a:xfrm>
            <a:off x="554865" y="4774225"/>
            <a:ext cx="5311775" cy="686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Job security, Retirement benefits, Allowances, Perquisites etc.</a:t>
            </a:r>
            <a:endParaRPr/>
          </a:p>
        </p:txBody>
      </p:sp>
      <p:sp>
        <p:nvSpPr>
          <p:cNvPr id="345" name="Google Shape;345;p10"/>
          <p:cNvSpPr txBox="1"/>
          <p:nvPr/>
        </p:nvSpPr>
        <p:spPr>
          <a:xfrm>
            <a:off x="6286500" y="4774226"/>
            <a:ext cx="5334000" cy="815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Good salary package, Competitive environment, Incentives etc.</a:t>
            </a:r>
            <a:endParaRPr/>
          </a:p>
        </p:txBody>
      </p:sp>
      <p:sp>
        <p:nvSpPr>
          <p:cNvPr id="346" name="Google Shape;346;p10"/>
          <p:cNvSpPr txBox="1"/>
          <p:nvPr/>
        </p:nvSpPr>
        <p:spPr>
          <a:xfrm>
            <a:off x="554864" y="5866782"/>
            <a:ext cx="5311775" cy="686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Seniority</a:t>
            </a:r>
            <a:endParaRPr/>
          </a:p>
        </p:txBody>
      </p:sp>
      <p:sp>
        <p:nvSpPr>
          <p:cNvPr id="347" name="Google Shape;347;p10"/>
          <p:cNvSpPr txBox="1"/>
          <p:nvPr/>
        </p:nvSpPr>
        <p:spPr>
          <a:xfrm>
            <a:off x="6400800" y="5802387"/>
            <a:ext cx="5334000" cy="815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IN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Merit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1"/>
          <p:cNvSpPr txBox="1"/>
          <p:nvPr/>
        </p:nvSpPr>
        <p:spPr>
          <a:xfrm>
            <a:off x="576054" y="2772821"/>
            <a:ext cx="10831132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Joint Stock Company and the Partnership Firm can be distinguished on the following points:-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1) On the basis of formation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</a:t>
            </a:r>
            <a:r>
              <a:rPr b="1"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 </a:t>
            </a: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is formed by an agreement that is in written.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stock: It is formed under the company ordinance.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2) On the basis of No. of members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Partnership: the no. of members can be minimum 2 and maximum 20 members.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stock: it can have any no. of members those are called shareholders.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3)On the basis of liability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Partnership: the liabality of member partners are unlimited( if not mentioned in agreement).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stock: the liability of members is limited(upto the value of the shares).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11"/>
          <p:cNvSpPr txBox="1"/>
          <p:nvPr/>
        </p:nvSpPr>
        <p:spPr>
          <a:xfrm>
            <a:off x="1824445" y="997132"/>
            <a:ext cx="9919063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en-IN" sz="40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DIFFERENCE BETWEEN JOINT STOCK CO. &amp; PARTNERSHIP FIRM </a:t>
            </a:r>
            <a:endParaRPr sz="40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2"/>
          <p:cNvSpPr txBox="1"/>
          <p:nvPr/>
        </p:nvSpPr>
        <p:spPr>
          <a:xfrm>
            <a:off x="824248" y="1584101"/>
            <a:ext cx="10831132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4) on the basis of Financing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Partnership: Members contribute the funds.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stock: can borrow from bank and can issue paid up shares to get capital.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5) On the basis of tax payment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Partnership: members of registered firms need to pay tax individually.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stock: the company is subject to double taxation.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6) On the basis of control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Partnership: decisions are made with the consultation with all members.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stock: the decisions are made by board of directors.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"/>
          <p:cNvSpPr txBox="1"/>
          <p:nvPr/>
        </p:nvSpPr>
        <p:spPr>
          <a:xfrm>
            <a:off x="824248" y="1584101"/>
            <a:ext cx="10831132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7) On the basis of dissolution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Partnership: can be dissolved with mutual consent of the partners.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stock: can be dissolved by numerous ways 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&gt;It can dissolved by court 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&gt;with the approval of shareholders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&gt;if corporate charter expires</a:t>
            </a:r>
            <a:b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&gt;dissolved by state due to misuse of power.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2020-08-14T05:27:58Z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